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42"/>
  </p:notesMasterIdLst>
  <p:handoutMasterIdLst>
    <p:handoutMasterId r:id="rId43"/>
  </p:handoutMasterIdLst>
  <p:sldIdLst>
    <p:sldId id="256" r:id="rId2"/>
    <p:sldId id="331" r:id="rId3"/>
    <p:sldId id="369" r:id="rId4"/>
    <p:sldId id="371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3" r:id="rId15"/>
    <p:sldId id="382" r:id="rId16"/>
    <p:sldId id="384" r:id="rId17"/>
    <p:sldId id="385" r:id="rId18"/>
    <p:sldId id="401" r:id="rId19"/>
    <p:sldId id="386" r:id="rId20"/>
    <p:sldId id="387" r:id="rId21"/>
    <p:sldId id="388" r:id="rId22"/>
    <p:sldId id="389" r:id="rId23"/>
    <p:sldId id="390" r:id="rId24"/>
    <p:sldId id="391" r:id="rId25"/>
    <p:sldId id="398" r:id="rId26"/>
    <p:sldId id="392" r:id="rId27"/>
    <p:sldId id="393" r:id="rId28"/>
    <p:sldId id="394" r:id="rId29"/>
    <p:sldId id="395" r:id="rId30"/>
    <p:sldId id="396" r:id="rId31"/>
    <p:sldId id="397" r:id="rId32"/>
    <p:sldId id="333" r:id="rId33"/>
    <p:sldId id="332" r:id="rId34"/>
    <p:sldId id="399" r:id="rId35"/>
    <p:sldId id="400" r:id="rId36"/>
    <p:sldId id="351" r:id="rId37"/>
    <p:sldId id="335" r:id="rId38"/>
    <p:sldId id="334" r:id="rId39"/>
    <p:sldId id="337" r:id="rId40"/>
    <p:sldId id="281" r:id="rId4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C0C0C0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8" d="100"/>
          <a:sy n="118" d="100"/>
        </p:scale>
        <p:origin x="117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194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918F8EB-4C25-483D-8467-12A806AC3CFD}" type="datetimeFigureOut">
              <a:rPr lang="en-US" altLang="en-US"/>
              <a:pPr>
                <a:defRPr/>
              </a:pPr>
              <a:t>1/17/2018</a:t>
            </a:fld>
            <a:endParaRPr lang="en-US" alt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068818A-FAF0-40C2-B4EF-CD6E421438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57360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272161AE-00C2-446A-90A9-DA9A0055C34C}" type="datetimeFigureOut">
              <a:rPr lang="en-US" altLang="en-US"/>
              <a:pPr>
                <a:defRPr/>
              </a:pPr>
              <a:t>1/17/2018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8D544BA-6801-4152-850B-60A48EDF24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28772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Homework</a:t>
            </a:r>
          </a:p>
          <a:p>
            <a:pPr eaLnBrk="1" hangingPunct="1"/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6148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675CC7C-859C-444F-8726-DEC2092F11D1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004675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24580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BF4B2D4-ED02-413F-ABFE-25BB6EBBE094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14536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26628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BFFDADB-8D83-4BF5-BD5B-919443F360B8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56763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28676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447F5CB-0215-44C8-AD31-288AACD73F73}" type="slidenum">
              <a:rPr lang="en-US" altLang="en-US" smtClean="0"/>
              <a:pPr>
                <a:spcBef>
                  <a:spcPct val="0"/>
                </a:spcBef>
              </a:pPr>
              <a:t>12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43569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30724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61848C4-A309-4D6B-B46A-7685B29EBA65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4900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32772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A4ACDE9-8898-41FE-8680-9A57D5392D78}" type="slidenum">
              <a:rPr lang="en-US" altLang="en-US" smtClean="0"/>
              <a:pPr>
                <a:spcBef>
                  <a:spcPct val="0"/>
                </a:spcBef>
              </a:pPr>
              <a:t>14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86436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34820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D6AE787-0B8A-49FE-9A70-4A48968337E6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60226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36868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F0EA412-E10C-4552-A467-5B6704E74154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14959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38916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85D9C0F-5ADA-491F-927C-831A119D67B2}" type="slidenum">
              <a:rPr lang="en-US" altLang="en-US" smtClean="0"/>
              <a:pPr>
                <a:spcBef>
                  <a:spcPct val="0"/>
                </a:spcBef>
              </a:pPr>
              <a:t>17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01240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40964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8AB5411-8223-4BAF-8D76-00488869E683}" type="slidenum">
              <a:rPr lang="en-US" altLang="en-US" smtClean="0"/>
              <a:pPr>
                <a:spcBef>
                  <a:spcPct val="0"/>
                </a:spcBef>
              </a:pPr>
              <a:t>18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33925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43012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78FBAE9-4193-4FC3-9574-02B3B5FBBC47}" type="slidenum">
              <a:rPr lang="en-US" altLang="en-US" smtClean="0"/>
              <a:pPr>
                <a:spcBef>
                  <a:spcPct val="0"/>
                </a:spcBef>
              </a:pPr>
              <a:t>19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35024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8196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600DFBF-2AD3-4405-9293-ED4D98930EF0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92183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45060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B1E91E1-9647-4250-AA6F-DF73F9C94833}" type="slidenum">
              <a:rPr lang="en-US" altLang="en-US" smtClean="0"/>
              <a:pPr>
                <a:spcBef>
                  <a:spcPct val="0"/>
                </a:spcBef>
              </a:pPr>
              <a:t>20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023294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47108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B264E30-FC8E-4E32-9AA5-9B772A8E4160}" type="slidenum">
              <a:rPr lang="en-US" altLang="en-US" smtClean="0"/>
              <a:pPr>
                <a:spcBef>
                  <a:spcPct val="0"/>
                </a:spcBef>
              </a:pPr>
              <a:t>21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14740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49156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6217E9E-25DE-4264-90A3-5C6985DDDFBD}" type="slidenum">
              <a:rPr lang="en-US" altLang="en-US" smtClean="0"/>
              <a:pPr>
                <a:spcBef>
                  <a:spcPct val="0"/>
                </a:spcBef>
              </a:pPr>
              <a:t>22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7968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51204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A4F7BBC-D098-4EFE-B110-1ECB920B1543}" type="slidenum">
              <a:rPr lang="en-US" altLang="en-US" smtClean="0"/>
              <a:pPr>
                <a:spcBef>
                  <a:spcPct val="0"/>
                </a:spcBef>
              </a:pPr>
              <a:t>23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88792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53252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24E65E7-ED00-491F-A6C0-B6E442FB158C}" type="slidenum">
              <a:rPr lang="en-US" altLang="en-US" smtClean="0"/>
              <a:pPr>
                <a:spcBef>
                  <a:spcPct val="0"/>
                </a:spcBef>
              </a:pPr>
              <a:t>24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703638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55300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1CE7487-361F-4498-81FC-2C12F0AADA6D}" type="slidenum">
              <a:rPr lang="en-US" altLang="en-US" smtClean="0"/>
              <a:pPr>
                <a:spcBef>
                  <a:spcPct val="0"/>
                </a:spcBef>
              </a:pPr>
              <a:t>25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41124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57348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2EC2DA8-D568-4BFA-BF6A-701859B377D4}" type="slidenum">
              <a:rPr lang="en-US" altLang="en-US" smtClean="0"/>
              <a:pPr>
                <a:spcBef>
                  <a:spcPct val="0"/>
                </a:spcBef>
              </a:pPr>
              <a:t>26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63291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59396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64AC55E-2E91-4A26-9232-2598D79E3394}" type="slidenum">
              <a:rPr lang="en-US" altLang="en-US" smtClean="0"/>
              <a:pPr>
                <a:spcBef>
                  <a:spcPct val="0"/>
                </a:spcBef>
              </a:pPr>
              <a:t>27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579766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61444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BF80D25-EA79-43E4-B820-04604C94381C}" type="slidenum">
              <a:rPr lang="en-US" altLang="en-US" smtClean="0"/>
              <a:pPr>
                <a:spcBef>
                  <a:spcPct val="0"/>
                </a:spcBef>
              </a:pPr>
              <a:t>28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130792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63492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294FE28-C81D-40FE-905B-AFCCA5BEB1A3}" type="slidenum">
              <a:rPr lang="en-US" altLang="en-US" smtClean="0"/>
              <a:pPr>
                <a:spcBef>
                  <a:spcPct val="0"/>
                </a:spcBef>
              </a:pPr>
              <a:t>29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74012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10244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2AD4BE8-E4D8-41D4-9C0A-2205CBA89267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051240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65540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B1444B6-D0D8-4242-9D40-88A9DBD27FCD}" type="slidenum">
              <a:rPr lang="en-US" altLang="en-US" smtClean="0"/>
              <a:pPr>
                <a:spcBef>
                  <a:spcPct val="0"/>
                </a:spcBef>
              </a:pPr>
              <a:t>30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321842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67588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159537A-8BC7-4C56-883C-E4E0E4BC93A4}" type="slidenum">
              <a:rPr lang="en-US" altLang="en-US" smtClean="0"/>
              <a:pPr>
                <a:spcBef>
                  <a:spcPct val="0"/>
                </a:spcBef>
              </a:pPr>
              <a:t>31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415456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71684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538ECCA-3BFA-4A45-A087-01F186284E85}" type="slidenum">
              <a:rPr lang="en-US" altLang="en-US" smtClean="0"/>
              <a:pPr>
                <a:spcBef>
                  <a:spcPct val="0"/>
                </a:spcBef>
              </a:pPr>
              <a:t>32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869234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73732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C4D570C-153D-48A9-BD6C-FB1FE8E2570D}" type="slidenum">
              <a:rPr lang="en-US" altLang="en-US" smtClean="0"/>
              <a:pPr>
                <a:spcBef>
                  <a:spcPct val="0"/>
                </a:spcBef>
              </a:pPr>
              <a:t>33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431963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75780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835D920-1973-4518-9444-0743C926E585}" type="slidenum">
              <a:rPr lang="en-US" altLang="en-US" smtClean="0"/>
              <a:pPr>
                <a:spcBef>
                  <a:spcPct val="0"/>
                </a:spcBef>
              </a:pPr>
              <a:t>34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35279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77828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2272A87-0825-41EC-9F54-707671D3C23E}" type="slidenum">
              <a:rPr lang="en-US" altLang="en-US" smtClean="0"/>
              <a:pPr>
                <a:spcBef>
                  <a:spcPct val="0"/>
                </a:spcBef>
              </a:pPr>
              <a:t>35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881615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79876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D2208D0-5161-4946-9878-2AF8EBA1242D}" type="slidenum">
              <a:rPr lang="en-US" altLang="en-US" smtClean="0"/>
              <a:pPr>
                <a:spcBef>
                  <a:spcPct val="0"/>
                </a:spcBef>
              </a:pPr>
              <a:t>36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82990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81924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FFADED4-BAFB-473F-A91D-23C5D69D461F}" type="slidenum">
              <a:rPr lang="en-US" altLang="en-US" smtClean="0"/>
              <a:pPr>
                <a:spcBef>
                  <a:spcPct val="0"/>
                </a:spcBef>
              </a:pPr>
              <a:t>37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932264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83972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5A796C8-726F-4121-A68E-73E58CB9003E}" type="slidenum">
              <a:rPr lang="en-US" altLang="en-US" smtClean="0"/>
              <a:pPr>
                <a:spcBef>
                  <a:spcPct val="0"/>
                </a:spcBef>
              </a:pPr>
              <a:t>38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140593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86020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C738B63-62D2-490B-8C1B-3F52B9956A88}" type="slidenum">
              <a:rPr lang="en-US" altLang="en-US" smtClean="0"/>
              <a:pPr>
                <a:spcBef>
                  <a:spcPct val="0"/>
                </a:spcBef>
              </a:pPr>
              <a:t>39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94395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12292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40FB525-3D33-4B7A-AE48-A03470E37C5A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865131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28C9237-6145-40D2-B9D9-490437F3DE5A}" type="slidenum">
              <a:rPr lang="en-US" altLang="en-US" smtClean="0"/>
              <a:pPr>
                <a:spcBef>
                  <a:spcPct val="0"/>
                </a:spcBef>
              </a:pPr>
              <a:t>40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70067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14340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C601694-6BAF-420B-B4AF-57FB6EB25BC4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06577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16388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F905DDF-A89C-48FB-A6DC-D70BBEBFEED7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07618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18436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7930878-114F-4254-A75F-FAA037E50CBC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41231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8860ADB-4D55-48AC-92A4-600A0EF8367D}" type="slidenum">
              <a:rPr lang="en-US" altLang="en-US" smtClean="0"/>
              <a:pPr>
                <a:spcBef>
                  <a:spcPct val="0"/>
                </a:spcBef>
              </a:pPr>
              <a:t>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4034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A548C18-F23E-4797-9E13-1CBDF803F681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28155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FC934E-1F39-4188-8C19-4E7EC7FBCE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6755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9AAA9B-9114-4E95-AB71-C7A01CF276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282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3EC0DC-A36A-4809-9081-87AB75AE44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0097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1A9E74-6657-4AA5-9C7A-D5687098B2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6429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B57FD8-1806-4741-818F-9F66330E8B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0356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13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005DF0-DA03-42A6-8F72-5F204DA529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1991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13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B75A8F-137F-4BB4-90E8-D507718275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2025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13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14C86F-360D-4812-ABFB-6AD0EE0861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0296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550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13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21FD79-45C9-4EA1-9E22-69DBCC21B8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2239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13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1EAA87-E05E-42E1-BBE2-AD6F983EB9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MEDB 5510 - Week 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E73317C-F6EC-4F30-A3DA-A50E3E69A3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23" r:id="rId7"/>
    <p:sldLayoutId id="2147483919" r:id="rId8"/>
    <p:sldLayoutId id="2147483920" r:id="rId9"/>
    <p:sldLayoutId id="2147483921" r:id="rId10"/>
    <p:sldLayoutId id="2147483922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 b="1" smtClean="0">
                <a:ea typeface="ＭＳ Ｐゴシック" panose="020B0600070205080204" pitchFamily="34" charset="-128"/>
              </a:rPr>
              <a:t>MEDB 5510</a:t>
            </a:r>
            <a:br>
              <a:rPr lang="en-US" altLang="en-US" b="1" smtClean="0">
                <a:ea typeface="ＭＳ Ｐゴシック" panose="020B0600070205080204" pitchFamily="34" charset="-128"/>
              </a:rPr>
            </a:br>
            <a:r>
              <a:rPr lang="en-US" altLang="en-US" b="1" smtClean="0">
                <a:ea typeface="ＭＳ Ｐゴシック" panose="020B0600070205080204" pitchFamily="34" charset="-128"/>
              </a:rPr>
              <a:t>Clinical Research Methods</a:t>
            </a:r>
          </a:p>
        </p:txBody>
      </p:sp>
      <p:sp>
        <p:nvSpPr>
          <p:cNvPr id="5123" name="Text Box 7"/>
          <p:cNvSpPr txBox="1">
            <a:spLocks noChangeArrowheads="1"/>
          </p:cNvSpPr>
          <p:nvPr/>
        </p:nvSpPr>
        <p:spPr bwMode="auto">
          <a:xfrm>
            <a:off x="1752600" y="4038600"/>
            <a:ext cx="54102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Week </a:t>
            </a:r>
            <a:r>
              <a:rPr lang="en-US" altLang="en-US" sz="2400" b="1" dirty="0" smtClean="0">
                <a:latin typeface="Arial" panose="020B0604020202020204" pitchFamily="34" charset="0"/>
              </a:rPr>
              <a:t>13</a:t>
            </a:r>
            <a:endParaRPr lang="en-US" altLang="en-US" sz="2400" b="1" dirty="0" smtClean="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 dirty="0" smtClean="0">
                <a:latin typeface="Arial" panose="020B0604020202020204" pitchFamily="34" charset="0"/>
              </a:rPr>
              <a:t>Data Analysis for Clinical Research</a:t>
            </a:r>
            <a:endParaRPr lang="en-US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512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71B264E-BD36-41B0-8362-6851F52BF098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Data Analysis</a:t>
            </a:r>
          </a:p>
        </p:txBody>
      </p:sp>
      <p:sp>
        <p:nvSpPr>
          <p:cNvPr id="23555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Diagramming Designs / Data Layout</a:t>
            </a:r>
          </a:p>
          <a:p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Between Groups Designs - example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en-US" b="1" smtClean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pic>
        <p:nvPicPr>
          <p:cNvPr id="1229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514600"/>
            <a:ext cx="7927975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3558" name="Slide Number Placeholder 5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Data Analysis</a:t>
            </a:r>
          </a:p>
        </p:txBody>
      </p:sp>
      <p:sp>
        <p:nvSpPr>
          <p:cNvPr id="25603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Diagramming Designs / Data Layout</a:t>
            </a:r>
          </a:p>
          <a:p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Within-Subjects Designs – example</a:t>
            </a:r>
          </a:p>
          <a:p>
            <a:pPr lvl="1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Pretest		Posttest	Pretest	Posttest</a:t>
            </a:r>
          </a:p>
          <a:p>
            <a:pPr lvl="1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Tx		Tx		Control	Control</a:t>
            </a:r>
          </a:p>
          <a:p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Mixed Designs</a:t>
            </a:r>
          </a:p>
          <a:p>
            <a:pPr lvl="1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Group 1	Tx		Pretest	Posttest</a:t>
            </a:r>
          </a:p>
          <a:p>
            <a:pPr lvl="1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Group 2	Control	Pretest	Posttest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	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25605" name="Slide Number Placeholder 5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Data Analysis</a:t>
            </a:r>
          </a:p>
        </p:txBody>
      </p:sp>
      <p:sp>
        <p:nvSpPr>
          <p:cNvPr id="27651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Labeling / Terminology</a:t>
            </a:r>
          </a:p>
          <a:p>
            <a:pPr lvl="1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Single-Factor Designs</a:t>
            </a:r>
          </a:p>
          <a:p>
            <a:pPr lvl="2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1 IV</a:t>
            </a:r>
          </a:p>
          <a:p>
            <a:pPr lvl="2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Ex – single-factor design with 4 levels</a:t>
            </a:r>
          </a:p>
          <a:p>
            <a:pPr lvl="2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Ex – single-factor repeated measures design with 4 levels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b="1" smtClean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	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27653" name="Slide Number Placeholder 5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Data Analysis</a:t>
            </a:r>
          </a:p>
        </p:txBody>
      </p:sp>
      <p:sp>
        <p:nvSpPr>
          <p:cNvPr id="2969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Labeling / Terminology</a:t>
            </a:r>
          </a:p>
          <a:p>
            <a:pPr lvl="1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Between-Groups Factorial Designs</a:t>
            </a:r>
          </a:p>
          <a:p>
            <a:pPr lvl="2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More than 1 IV</a:t>
            </a:r>
          </a:p>
          <a:p>
            <a:pPr lvl="2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“factorial” </a:t>
            </a: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  <a:sym typeface="Wingdings" panose="05000000000000000000" pitchFamily="2" charset="2"/>
              </a:rPr>
              <a:t> 2 or more IVs</a:t>
            </a:r>
          </a:p>
          <a:p>
            <a:pPr lvl="2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List the # of levels for each factor</a:t>
            </a:r>
          </a:p>
          <a:p>
            <a:pPr lvl="2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Ex. 3 IVs </a:t>
            </a: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  <a:sym typeface="Wingdings" panose="05000000000000000000" pitchFamily="2" charset="2"/>
              </a:rPr>
              <a:t> 2 x 3 x 2</a:t>
            </a:r>
          </a:p>
          <a:p>
            <a:pPr lvl="3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# of groups of individuals needed for this design?</a:t>
            </a:r>
          </a:p>
          <a:p>
            <a:pPr lvl="1"/>
            <a:endParaRPr lang="en-US" altLang="en-US" b="1" smtClean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	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29701" name="Slide Number Placeholder 5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Data Analysis</a:t>
            </a:r>
          </a:p>
        </p:txBody>
      </p:sp>
      <p:sp>
        <p:nvSpPr>
          <p:cNvPr id="31747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Labeling / Terminology</a:t>
            </a:r>
          </a:p>
          <a:p>
            <a:pPr lvl="1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Within-Subjects Factorial Designs</a:t>
            </a:r>
          </a:p>
          <a:p>
            <a:pPr lvl="2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More than 1 IV</a:t>
            </a:r>
          </a:p>
          <a:p>
            <a:pPr lvl="2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“factorial” </a:t>
            </a: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  <a:sym typeface="Wingdings" panose="05000000000000000000" pitchFamily="2" charset="2"/>
              </a:rPr>
              <a:t> 2 or more IVs</a:t>
            </a:r>
          </a:p>
          <a:p>
            <a:pPr lvl="2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List the # of levels for each factor</a:t>
            </a:r>
          </a:p>
          <a:p>
            <a:pPr lvl="2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Ex. 2 IVs </a:t>
            </a: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  <a:sym typeface="Wingdings" panose="05000000000000000000" pitchFamily="2" charset="2"/>
              </a:rPr>
              <a:t> 2 x 3</a:t>
            </a:r>
          </a:p>
          <a:p>
            <a:pPr lvl="3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  <a:sym typeface="Wingdings" panose="05000000000000000000" pitchFamily="2" charset="2"/>
              </a:rPr>
              <a:t>… 2 x 3 within-subjects design OR</a:t>
            </a:r>
          </a:p>
          <a:p>
            <a:pPr lvl="3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  <a:sym typeface="Wingdings" panose="05000000000000000000" pitchFamily="2" charset="2"/>
              </a:rPr>
              <a:t>… 2 x 3 factorial design with repeated measures on both factors</a:t>
            </a:r>
          </a:p>
          <a:p>
            <a:pPr lvl="3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# of groups of individuals needed for this design?</a:t>
            </a:r>
          </a:p>
          <a:p>
            <a:pPr lvl="3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# of data points needed from each individual?</a:t>
            </a:r>
          </a:p>
          <a:p>
            <a:pPr lvl="1"/>
            <a:endParaRPr lang="en-US" altLang="en-US" b="1" smtClean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	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31749" name="Slide Number Placeholder 5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Data Analysis</a:t>
            </a:r>
          </a:p>
        </p:txBody>
      </p:sp>
      <p:sp>
        <p:nvSpPr>
          <p:cNvPr id="409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n-US" b="1" dirty="0" smtClean="0"/>
              <a:t>Labeling / Terminology</a:t>
            </a:r>
          </a:p>
          <a:p>
            <a:pPr lvl="1">
              <a:buFont typeface="Arial" charset="0"/>
              <a:buChar char="–"/>
              <a:defRPr/>
            </a:pPr>
            <a:r>
              <a:rPr lang="en-US" b="1" dirty="0" smtClean="0">
                <a:solidFill>
                  <a:prstClr val="black"/>
                </a:solidFill>
              </a:rPr>
              <a:t>Mixed Designs</a:t>
            </a:r>
          </a:p>
          <a:p>
            <a:pPr lvl="2">
              <a:buFont typeface="Arial" charset="0"/>
              <a:buChar char="•"/>
              <a:defRPr/>
            </a:pPr>
            <a:r>
              <a:rPr lang="en-US" b="1" dirty="0" smtClean="0">
                <a:solidFill>
                  <a:prstClr val="black"/>
                </a:solidFill>
              </a:rPr>
              <a:t>Have at least 1 between-groups IV and at least 1 within-subjects IV</a:t>
            </a:r>
          </a:p>
          <a:p>
            <a:pPr lvl="2">
              <a:buFont typeface="Arial" charset="0"/>
              <a:buChar char="•"/>
              <a:defRPr/>
            </a:pPr>
            <a:r>
              <a:rPr lang="en-US" b="1" dirty="0" smtClean="0">
                <a:solidFill>
                  <a:prstClr val="black"/>
                </a:solidFill>
              </a:rPr>
              <a:t>Traditionally, list between-groups IV(s) before within-subjects IV(s)</a:t>
            </a:r>
          </a:p>
          <a:p>
            <a:pPr lvl="2">
              <a:buFont typeface="Arial" charset="0"/>
              <a:buChar char="•"/>
              <a:defRPr/>
            </a:pPr>
            <a:r>
              <a:rPr lang="en-US" b="1" dirty="0" smtClean="0">
                <a:solidFill>
                  <a:prstClr val="black"/>
                </a:solidFill>
              </a:rPr>
              <a:t>Ex. 2 x 3 x 4 factorial design with repeated measures on the 3</a:t>
            </a:r>
            <a:r>
              <a:rPr lang="en-US" b="1" baseline="30000" dirty="0" smtClean="0">
                <a:solidFill>
                  <a:prstClr val="black"/>
                </a:solidFill>
              </a:rPr>
              <a:t>rd</a:t>
            </a:r>
            <a:r>
              <a:rPr lang="en-US" b="1" dirty="0" smtClean="0">
                <a:solidFill>
                  <a:prstClr val="black"/>
                </a:solidFill>
              </a:rPr>
              <a:t> factor</a:t>
            </a:r>
          </a:p>
          <a:p>
            <a:pPr lvl="3">
              <a:buFont typeface="Arial" charset="0"/>
              <a:buChar char="–"/>
              <a:defRPr/>
            </a:pPr>
            <a:r>
              <a:rPr lang="en-US" b="1" dirty="0">
                <a:solidFill>
                  <a:prstClr val="black"/>
                </a:solidFill>
              </a:rPr>
              <a:t># of groups of individuals needed for this design?</a:t>
            </a:r>
          </a:p>
          <a:p>
            <a:pPr lvl="3">
              <a:buFont typeface="Arial" charset="0"/>
              <a:buChar char="–"/>
              <a:defRPr/>
            </a:pPr>
            <a:r>
              <a:rPr lang="en-US" b="1" dirty="0">
                <a:solidFill>
                  <a:prstClr val="black"/>
                </a:solidFill>
              </a:rPr>
              <a:t># of data points needed from each individual</a:t>
            </a:r>
            <a:r>
              <a:rPr lang="en-US" b="1" dirty="0" smtClean="0">
                <a:solidFill>
                  <a:prstClr val="black"/>
                </a:solidFill>
              </a:rPr>
              <a:t>?</a:t>
            </a:r>
          </a:p>
          <a:p>
            <a:pPr marL="457200" lvl="1" indent="0">
              <a:buFont typeface="Arial" charset="0"/>
              <a:buNone/>
              <a:defRPr/>
            </a:pPr>
            <a:r>
              <a:rPr lang="en-US" b="1" dirty="0" smtClean="0">
                <a:solidFill>
                  <a:prstClr val="black"/>
                </a:solidFill>
              </a:rPr>
              <a:t>	</a:t>
            </a:r>
            <a:endParaRPr lang="en-US" b="1" dirty="0">
              <a:solidFill>
                <a:prstClr val="black"/>
              </a:solidFill>
            </a:endParaRPr>
          </a:p>
          <a:p>
            <a:pPr marL="457200" lvl="1" indent="0">
              <a:buFont typeface="Arial" charset="0"/>
              <a:buNone/>
              <a:defRPr/>
            </a:pPr>
            <a:endParaRPr lang="en-US" b="1" dirty="0" smtClean="0"/>
          </a:p>
        </p:txBody>
      </p:sp>
      <p:sp>
        <p:nvSpPr>
          <p:cNvPr id="33797" name="Slide Number Placeholder 5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Data Analysis</a:t>
            </a:r>
          </a:p>
        </p:txBody>
      </p:sp>
      <p:sp>
        <p:nvSpPr>
          <p:cNvPr id="409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n-US" b="1" dirty="0" smtClean="0"/>
              <a:t>Labeling / Terminology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b="1" dirty="0" smtClean="0">
                <a:solidFill>
                  <a:prstClr val="black"/>
                </a:solidFill>
              </a:rPr>
              <a:t>	</a:t>
            </a:r>
            <a:endParaRPr lang="en-US" b="1" dirty="0">
              <a:solidFill>
                <a:prstClr val="black"/>
              </a:solidFill>
            </a:endParaRPr>
          </a:p>
          <a:p>
            <a:pPr marL="457200" lvl="1" indent="0">
              <a:buFont typeface="Arial" charset="0"/>
              <a:buNone/>
              <a:defRPr/>
            </a:pPr>
            <a:endParaRPr lang="en-US" b="1" dirty="0" smtClean="0"/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9513" y="1828800"/>
            <a:ext cx="6440487" cy="449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5846" name="Slide Number Placeholder 5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Data Analysis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89038"/>
            <a:ext cx="8229600" cy="4983162"/>
          </a:xfrm>
        </p:spPr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1066800"/>
            <a:ext cx="3887788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7894" name="Slide Number Placeholder 5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Statistical Analysis Selection</a:t>
            </a:r>
          </a:p>
        </p:txBody>
      </p:sp>
      <p:sp>
        <p:nvSpPr>
          <p:cNvPr id="3993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5913" y="1001713"/>
            <a:ext cx="5653087" cy="5211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9942" name="Slide Number Placeholder 5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Statistical Analysis Selection</a:t>
            </a:r>
          </a:p>
        </p:txBody>
      </p:sp>
      <p:sp>
        <p:nvSpPr>
          <p:cNvPr id="409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n-US" b="1" dirty="0" smtClean="0"/>
              <a:t>What are your research hypotheses / questions?</a:t>
            </a:r>
          </a:p>
          <a:p>
            <a:pPr lvl="1">
              <a:buFont typeface="Arial" charset="0"/>
              <a:buChar char="–"/>
              <a:defRPr/>
            </a:pPr>
            <a:r>
              <a:rPr lang="en-US" b="1" dirty="0" smtClean="0">
                <a:solidFill>
                  <a:prstClr val="black"/>
                </a:solidFill>
              </a:rPr>
              <a:t>Difference?</a:t>
            </a:r>
          </a:p>
          <a:p>
            <a:pPr lvl="2">
              <a:buFont typeface="Arial" charset="0"/>
              <a:buChar char="•"/>
              <a:defRPr/>
            </a:pPr>
            <a:r>
              <a:rPr lang="en-US" b="1" dirty="0" smtClean="0">
                <a:solidFill>
                  <a:prstClr val="black"/>
                </a:solidFill>
              </a:rPr>
              <a:t>Experimental, Quasi-experimental, or Comparative</a:t>
            </a:r>
          </a:p>
          <a:p>
            <a:pPr lvl="2">
              <a:buFont typeface="Arial" charset="0"/>
              <a:buChar char="•"/>
              <a:defRPr/>
            </a:pPr>
            <a:r>
              <a:rPr lang="en-US" b="1" dirty="0" smtClean="0">
                <a:solidFill>
                  <a:prstClr val="black"/>
                </a:solidFill>
              </a:rPr>
              <a:t>Difference inferential statistics</a:t>
            </a:r>
          </a:p>
          <a:p>
            <a:pPr lvl="1">
              <a:buFont typeface="Arial" charset="0"/>
              <a:buChar char="–"/>
              <a:defRPr/>
            </a:pPr>
            <a:r>
              <a:rPr lang="en-US" b="1" dirty="0" smtClean="0">
                <a:solidFill>
                  <a:prstClr val="black"/>
                </a:solidFill>
              </a:rPr>
              <a:t>Association?</a:t>
            </a:r>
          </a:p>
          <a:p>
            <a:pPr lvl="2">
              <a:buFont typeface="Arial" charset="0"/>
              <a:buChar char="•"/>
              <a:defRPr/>
            </a:pPr>
            <a:r>
              <a:rPr lang="en-US" b="1" dirty="0" smtClean="0">
                <a:solidFill>
                  <a:prstClr val="black"/>
                </a:solidFill>
              </a:rPr>
              <a:t>Association (relation) between 2 or more variables</a:t>
            </a:r>
          </a:p>
          <a:p>
            <a:pPr lvl="2">
              <a:buFont typeface="Arial" charset="0"/>
              <a:buChar char="•"/>
              <a:defRPr/>
            </a:pPr>
            <a:r>
              <a:rPr lang="en-US" b="1" dirty="0" smtClean="0">
                <a:solidFill>
                  <a:prstClr val="black"/>
                </a:solidFill>
              </a:rPr>
              <a:t>Associational inferential statistics</a:t>
            </a:r>
          </a:p>
          <a:p>
            <a:pPr lvl="1">
              <a:buFont typeface="Arial" charset="0"/>
              <a:buChar char="–"/>
              <a:defRPr/>
            </a:pPr>
            <a:r>
              <a:rPr lang="en-US" b="1" dirty="0" smtClean="0">
                <a:solidFill>
                  <a:prstClr val="black"/>
                </a:solidFill>
              </a:rPr>
              <a:t>Descriptive?</a:t>
            </a:r>
          </a:p>
          <a:p>
            <a:pPr lvl="1">
              <a:buFont typeface="Arial" charset="0"/>
              <a:buChar char="–"/>
              <a:defRPr/>
            </a:pPr>
            <a:endParaRPr lang="en-US" b="1" dirty="0" smtClean="0">
              <a:solidFill>
                <a:prstClr val="black"/>
              </a:solidFill>
            </a:endParaRPr>
          </a:p>
          <a:p>
            <a:pPr marL="457200" lvl="1" indent="0">
              <a:buFont typeface="Arial" charset="0"/>
              <a:buNone/>
              <a:defRPr/>
            </a:pPr>
            <a:r>
              <a:rPr lang="en-US" b="1" dirty="0" smtClean="0">
                <a:solidFill>
                  <a:prstClr val="black"/>
                </a:solidFill>
              </a:rPr>
              <a:t>	</a:t>
            </a:r>
            <a:endParaRPr lang="en-US" b="1" dirty="0">
              <a:solidFill>
                <a:prstClr val="black"/>
              </a:solidFill>
            </a:endParaRPr>
          </a:p>
          <a:p>
            <a:pPr marL="457200" lvl="1" indent="0">
              <a:buFont typeface="Arial" charset="0"/>
              <a:buNone/>
              <a:defRPr/>
            </a:pPr>
            <a:endParaRPr lang="en-US" b="1" dirty="0" smtClean="0"/>
          </a:p>
        </p:txBody>
      </p:sp>
      <p:sp>
        <p:nvSpPr>
          <p:cNvPr id="41989" name="Slide Number Placeholder 5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Data Analysis</a:t>
            </a:r>
          </a:p>
        </p:txBody>
      </p:sp>
      <p:sp>
        <p:nvSpPr>
          <p:cNvPr id="7171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Project design and planning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Determine research hypotheses / questions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Study design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Measures – IV and DV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Test research hypotheses / questions</a:t>
            </a:r>
          </a:p>
        </p:txBody>
      </p:sp>
      <p:sp>
        <p:nvSpPr>
          <p:cNvPr id="7173" name="Slide Number Placeholder 5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Statistical Analysis Selection</a:t>
            </a:r>
          </a:p>
        </p:txBody>
      </p:sp>
      <p:sp>
        <p:nvSpPr>
          <p:cNvPr id="44035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Selecting statistical analysis method</a:t>
            </a:r>
          </a:p>
          <a:p>
            <a:pPr lvl="1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Number of IVs</a:t>
            </a:r>
          </a:p>
          <a:p>
            <a:pPr lvl="2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One IV or &gt;1 IV?</a:t>
            </a:r>
          </a:p>
          <a:p>
            <a:pPr lvl="1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Levels within the IVs </a:t>
            </a:r>
          </a:p>
          <a:p>
            <a:pPr lvl="2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IV has few levels (2 – 4) – difference question</a:t>
            </a:r>
          </a:p>
          <a:p>
            <a:pPr lvl="2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&gt; 4 nominal levels – usually a difference question</a:t>
            </a:r>
          </a:p>
          <a:p>
            <a:pPr lvl="2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&gt; 4 ordinal levels – associational question</a:t>
            </a:r>
          </a:p>
          <a:p>
            <a:pPr lvl="1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Measurement scale of the DV</a:t>
            </a:r>
          </a:p>
          <a:p>
            <a:pPr lvl="2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Level of measurement</a:t>
            </a:r>
          </a:p>
          <a:p>
            <a:pPr lvl="1"/>
            <a:endParaRPr lang="en-US" altLang="en-US" b="1" smtClean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	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44037" name="Slide Number Placeholder 5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Statistical Analysis Selection</a:t>
            </a:r>
          </a:p>
        </p:txBody>
      </p:sp>
      <p:sp>
        <p:nvSpPr>
          <p:cNvPr id="46083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Selecting statistical analysis method</a:t>
            </a:r>
          </a:p>
          <a:p>
            <a:pPr lvl="1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Design classifications – </a:t>
            </a:r>
          </a:p>
          <a:p>
            <a:pPr lvl="2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Single-factor design</a:t>
            </a:r>
          </a:p>
          <a:p>
            <a:pPr lvl="3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Between-Groups vs Within-Subjects</a:t>
            </a:r>
          </a:p>
          <a:p>
            <a:pPr lvl="2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Factorial design (2 or more IVs)</a:t>
            </a:r>
          </a:p>
          <a:p>
            <a:pPr lvl="3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Between-Groups vs Within-Subjects vs Mixed</a:t>
            </a:r>
          </a:p>
          <a:p>
            <a:pPr lvl="1"/>
            <a:endParaRPr lang="en-US" altLang="en-US" b="1" smtClean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	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46085" name="Slide Number Placeholder 5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Statistical Analysis Selection</a:t>
            </a:r>
          </a:p>
        </p:txBody>
      </p:sp>
      <p:sp>
        <p:nvSpPr>
          <p:cNvPr id="409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b="1" dirty="0" smtClean="0"/>
              <a:t>Level of measurement</a:t>
            </a:r>
          </a:p>
          <a:p>
            <a:pPr lvl="1">
              <a:spcBef>
                <a:spcPts val="0"/>
              </a:spcBef>
              <a:buFont typeface="Arial" charset="0"/>
              <a:buChar char="–"/>
              <a:defRPr/>
            </a:pPr>
            <a:r>
              <a:rPr lang="en-US" b="1" dirty="0" smtClean="0">
                <a:solidFill>
                  <a:prstClr val="black"/>
                </a:solidFill>
              </a:rPr>
              <a:t>Normal</a:t>
            </a:r>
          </a:p>
          <a:p>
            <a:pPr lvl="2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b="1" dirty="0" smtClean="0">
                <a:solidFill>
                  <a:prstClr val="black"/>
                </a:solidFill>
              </a:rPr>
              <a:t>Highest level of measurement</a:t>
            </a:r>
          </a:p>
          <a:p>
            <a:pPr lvl="2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b="1" dirty="0" smtClean="0">
                <a:solidFill>
                  <a:prstClr val="black"/>
                </a:solidFill>
              </a:rPr>
              <a:t>Parametric statistics assume normal distribution</a:t>
            </a:r>
          </a:p>
          <a:p>
            <a:pPr lvl="1">
              <a:spcBef>
                <a:spcPts val="0"/>
              </a:spcBef>
              <a:buFont typeface="Arial" charset="0"/>
              <a:buChar char="–"/>
              <a:defRPr/>
            </a:pPr>
            <a:r>
              <a:rPr lang="en-US" b="1" dirty="0" smtClean="0">
                <a:solidFill>
                  <a:prstClr val="black"/>
                </a:solidFill>
              </a:rPr>
              <a:t>Ordinal</a:t>
            </a:r>
          </a:p>
          <a:p>
            <a:pPr lvl="2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b="1" dirty="0" smtClean="0">
                <a:solidFill>
                  <a:prstClr val="black"/>
                </a:solidFill>
              </a:rPr>
              <a:t>3 or more ordered levels</a:t>
            </a:r>
          </a:p>
          <a:p>
            <a:pPr lvl="2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b="1" dirty="0" smtClean="0">
                <a:solidFill>
                  <a:prstClr val="black"/>
                </a:solidFill>
              </a:rPr>
              <a:t>No assumption of normal distribution</a:t>
            </a:r>
          </a:p>
          <a:p>
            <a:pPr lvl="1">
              <a:spcBef>
                <a:spcPts val="0"/>
              </a:spcBef>
              <a:buFont typeface="Arial" charset="0"/>
              <a:buChar char="–"/>
              <a:defRPr/>
            </a:pPr>
            <a:r>
              <a:rPr lang="en-US" b="1" dirty="0" smtClean="0">
                <a:solidFill>
                  <a:prstClr val="black"/>
                </a:solidFill>
              </a:rPr>
              <a:t>Nominal</a:t>
            </a:r>
          </a:p>
          <a:p>
            <a:pPr lvl="2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b="1" dirty="0" smtClean="0">
                <a:solidFill>
                  <a:prstClr val="black"/>
                </a:solidFill>
              </a:rPr>
              <a:t>3 or more unordered levels</a:t>
            </a:r>
          </a:p>
          <a:p>
            <a:pPr lvl="1">
              <a:spcBef>
                <a:spcPts val="0"/>
              </a:spcBef>
              <a:buFont typeface="Arial" charset="0"/>
              <a:buChar char="–"/>
              <a:defRPr/>
            </a:pPr>
            <a:r>
              <a:rPr lang="en-US" b="1" dirty="0" smtClean="0">
                <a:solidFill>
                  <a:prstClr val="black"/>
                </a:solidFill>
              </a:rPr>
              <a:t>Dichotomous</a:t>
            </a:r>
          </a:p>
          <a:p>
            <a:pPr lvl="2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b="1" dirty="0" smtClean="0">
                <a:solidFill>
                  <a:prstClr val="black"/>
                </a:solidFill>
              </a:rPr>
              <a:t>Special case</a:t>
            </a:r>
          </a:p>
          <a:p>
            <a:pPr lvl="2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b="1" dirty="0" smtClean="0">
                <a:solidFill>
                  <a:prstClr val="black"/>
                </a:solidFill>
              </a:rPr>
              <a:t>Nominal, but can be used as if normally distributed</a:t>
            </a:r>
          </a:p>
          <a:p>
            <a:pPr lvl="1">
              <a:buFont typeface="Arial" charset="0"/>
              <a:buChar char="–"/>
              <a:defRPr/>
            </a:pPr>
            <a:endParaRPr lang="en-US" b="1" dirty="0" smtClean="0">
              <a:solidFill>
                <a:prstClr val="black"/>
              </a:solidFill>
            </a:endParaRPr>
          </a:p>
          <a:p>
            <a:pPr marL="457200" lvl="1" indent="0">
              <a:buFont typeface="Arial" charset="0"/>
              <a:buNone/>
              <a:defRPr/>
            </a:pPr>
            <a:r>
              <a:rPr lang="en-US" b="1" dirty="0" smtClean="0">
                <a:solidFill>
                  <a:prstClr val="black"/>
                </a:solidFill>
              </a:rPr>
              <a:t>	</a:t>
            </a:r>
            <a:endParaRPr lang="en-US" b="1" dirty="0">
              <a:solidFill>
                <a:prstClr val="black"/>
              </a:solidFill>
            </a:endParaRPr>
          </a:p>
          <a:p>
            <a:pPr marL="457200" lvl="1" indent="0">
              <a:buFont typeface="Arial" charset="0"/>
              <a:buNone/>
              <a:defRPr/>
            </a:pPr>
            <a:endParaRPr lang="en-US" b="1" dirty="0" smtClean="0"/>
          </a:p>
        </p:txBody>
      </p:sp>
      <p:sp>
        <p:nvSpPr>
          <p:cNvPr id="48133" name="Slide Number Placeholder 5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Statistical Analysis Selection</a:t>
            </a:r>
          </a:p>
        </p:txBody>
      </p:sp>
      <p:sp>
        <p:nvSpPr>
          <p:cNvPr id="409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b="1" dirty="0" smtClean="0"/>
              <a:t>Level of measurement</a:t>
            </a:r>
          </a:p>
          <a:p>
            <a:pPr lvl="1">
              <a:spcBef>
                <a:spcPts val="0"/>
              </a:spcBef>
              <a:buFont typeface="Arial" charset="0"/>
              <a:buChar char="–"/>
              <a:defRPr/>
            </a:pPr>
            <a:r>
              <a:rPr lang="en-US" b="1" dirty="0" smtClean="0">
                <a:solidFill>
                  <a:prstClr val="black"/>
                </a:solidFill>
              </a:rPr>
              <a:t>Difference inferential statistical analysis</a:t>
            </a:r>
          </a:p>
          <a:p>
            <a:pPr lvl="2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b="1" dirty="0" smtClean="0">
                <a:solidFill>
                  <a:prstClr val="black"/>
                </a:solidFill>
              </a:rPr>
              <a:t>Level of measure for DV matters</a:t>
            </a:r>
          </a:p>
          <a:p>
            <a:pPr lvl="1">
              <a:spcBef>
                <a:spcPts val="0"/>
              </a:spcBef>
              <a:buFont typeface="Arial" charset="0"/>
              <a:buChar char="–"/>
              <a:defRPr/>
            </a:pPr>
            <a:r>
              <a:rPr lang="en-US" b="1" dirty="0" smtClean="0">
                <a:solidFill>
                  <a:prstClr val="black"/>
                </a:solidFill>
              </a:rPr>
              <a:t>Associational inferential statistical analysis</a:t>
            </a:r>
          </a:p>
          <a:p>
            <a:pPr lvl="2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b="1" dirty="0" smtClean="0">
                <a:solidFill>
                  <a:prstClr val="black"/>
                </a:solidFill>
              </a:rPr>
              <a:t>Need to consider level of measurement for all variables</a:t>
            </a:r>
          </a:p>
          <a:p>
            <a:pPr lvl="1">
              <a:spcBef>
                <a:spcPts val="0"/>
              </a:spcBef>
              <a:buFont typeface="Arial" charset="0"/>
              <a:buChar char="–"/>
              <a:defRPr/>
            </a:pPr>
            <a:endParaRPr lang="en-US" b="1" dirty="0" smtClean="0">
              <a:solidFill>
                <a:prstClr val="black"/>
              </a:solidFill>
            </a:endParaRPr>
          </a:p>
          <a:p>
            <a:pPr lvl="1">
              <a:buFont typeface="Arial" charset="0"/>
              <a:buChar char="–"/>
              <a:defRPr/>
            </a:pPr>
            <a:endParaRPr lang="en-US" b="1" dirty="0" smtClean="0">
              <a:solidFill>
                <a:prstClr val="black"/>
              </a:solidFill>
            </a:endParaRPr>
          </a:p>
          <a:p>
            <a:pPr marL="457200" lvl="1" indent="0">
              <a:buFont typeface="Arial" charset="0"/>
              <a:buNone/>
              <a:defRPr/>
            </a:pPr>
            <a:r>
              <a:rPr lang="en-US" b="1" dirty="0" smtClean="0">
                <a:solidFill>
                  <a:prstClr val="black"/>
                </a:solidFill>
              </a:rPr>
              <a:t>	</a:t>
            </a:r>
            <a:endParaRPr lang="en-US" b="1" dirty="0">
              <a:solidFill>
                <a:prstClr val="black"/>
              </a:solidFill>
            </a:endParaRPr>
          </a:p>
          <a:p>
            <a:pPr marL="457200" lvl="1" indent="0">
              <a:buFont typeface="Arial" charset="0"/>
              <a:buNone/>
              <a:defRPr/>
            </a:pPr>
            <a:endParaRPr lang="en-US" b="1" dirty="0" smtClean="0"/>
          </a:p>
        </p:txBody>
      </p:sp>
      <p:sp>
        <p:nvSpPr>
          <p:cNvPr id="50181" name="Slide Number Placeholder 5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Statistical Analysis Selection</a:t>
            </a:r>
          </a:p>
        </p:txBody>
      </p:sp>
      <p:sp>
        <p:nvSpPr>
          <p:cNvPr id="52227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Parametric statistics – assumptions</a:t>
            </a:r>
          </a:p>
          <a:p>
            <a:pPr lvl="1">
              <a:spcBef>
                <a:spcPct val="0"/>
              </a:spcBef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DV values come from a population of values that is normally distributed (normality)</a:t>
            </a:r>
          </a:p>
          <a:p>
            <a:pPr lvl="1">
              <a:spcBef>
                <a:spcPct val="0"/>
              </a:spcBef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Variances of the groups are equal (homogeneity of variance)</a:t>
            </a:r>
          </a:p>
          <a:p>
            <a:pPr lvl="2">
              <a:spcBef>
                <a:spcPct val="0"/>
              </a:spcBef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Unequal group sizes and unequal variances </a:t>
            </a: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  <a:sym typeface="Wingdings" panose="05000000000000000000" pitchFamily="2" charset="2"/>
              </a:rPr>
              <a:t> increased Type I errors</a:t>
            </a:r>
          </a:p>
          <a:p>
            <a:pPr lvl="1">
              <a:spcBef>
                <a:spcPct val="0"/>
              </a:spcBef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  <a:sym typeface="Wingdings" panose="05000000000000000000" pitchFamily="2" charset="2"/>
              </a:rPr>
              <a:t>All participants with a particular group must be independent of each other (independence)</a:t>
            </a:r>
          </a:p>
          <a:p>
            <a:pPr lvl="2">
              <a:spcBef>
                <a:spcPct val="0"/>
              </a:spcBef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  <a:sym typeface="Wingdings" panose="05000000000000000000" pitchFamily="2" charset="2"/>
              </a:rPr>
              <a:t>Also an assumption for nonparametric statistics</a:t>
            </a:r>
          </a:p>
          <a:p>
            <a:pPr lvl="2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b="1" smtClean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lvl="1">
              <a:spcBef>
                <a:spcPct val="0"/>
              </a:spcBef>
            </a:pPr>
            <a:endParaRPr lang="en-US" altLang="en-US" b="1" smtClean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lvl="1"/>
            <a:endParaRPr lang="en-US" altLang="en-US" b="1" smtClean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	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52229" name="Slide Number Placeholder 5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Statistical Analysis Selection</a:t>
            </a:r>
          </a:p>
        </p:txBody>
      </p:sp>
      <p:sp>
        <p:nvSpPr>
          <p:cNvPr id="409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b="1" dirty="0" smtClean="0"/>
              <a:t>Parametric </a:t>
            </a:r>
            <a:r>
              <a:rPr lang="en-US" b="1" dirty="0" err="1" smtClean="0"/>
              <a:t>vs</a:t>
            </a:r>
            <a:r>
              <a:rPr lang="en-US" b="1" dirty="0" smtClean="0"/>
              <a:t> Nonparametric statistics</a:t>
            </a:r>
          </a:p>
          <a:p>
            <a:pPr>
              <a:spcBef>
                <a:spcPts val="0"/>
              </a:spcBef>
              <a:buFont typeface="Arial" charset="0"/>
              <a:buChar char="•"/>
              <a:defRPr/>
            </a:pPr>
            <a:endParaRPr lang="en-US" b="1" dirty="0" smtClean="0">
              <a:solidFill>
                <a:prstClr val="black"/>
              </a:solidFill>
              <a:sym typeface="Wingdings"/>
            </a:endParaRPr>
          </a:p>
          <a:p>
            <a:pPr marL="914400" lvl="2" indent="0">
              <a:spcBef>
                <a:spcPts val="0"/>
              </a:spcBef>
              <a:buFont typeface="Arial" charset="0"/>
              <a:buNone/>
              <a:defRPr/>
            </a:pPr>
            <a:endParaRPr lang="en-US" b="1" dirty="0" smtClean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Font typeface="Arial" charset="0"/>
              <a:buChar char="–"/>
              <a:defRPr/>
            </a:pPr>
            <a:endParaRPr lang="en-US" b="1" dirty="0" smtClean="0">
              <a:solidFill>
                <a:prstClr val="black"/>
              </a:solidFill>
            </a:endParaRPr>
          </a:p>
          <a:p>
            <a:pPr lvl="1">
              <a:buFont typeface="Arial" charset="0"/>
              <a:buChar char="–"/>
              <a:defRPr/>
            </a:pPr>
            <a:endParaRPr lang="en-US" b="1" dirty="0" smtClean="0">
              <a:solidFill>
                <a:prstClr val="black"/>
              </a:solidFill>
            </a:endParaRPr>
          </a:p>
          <a:p>
            <a:pPr marL="457200" lvl="1" indent="0">
              <a:buFont typeface="Arial" charset="0"/>
              <a:buNone/>
              <a:defRPr/>
            </a:pPr>
            <a:r>
              <a:rPr lang="en-US" b="1" dirty="0" smtClean="0">
                <a:solidFill>
                  <a:prstClr val="black"/>
                </a:solidFill>
              </a:rPr>
              <a:t>	</a:t>
            </a:r>
            <a:endParaRPr lang="en-US" b="1" dirty="0">
              <a:solidFill>
                <a:prstClr val="black"/>
              </a:solidFill>
            </a:endParaRPr>
          </a:p>
          <a:p>
            <a:pPr marL="457200" lvl="1" indent="0">
              <a:buFont typeface="Arial" charset="0"/>
              <a:buNone/>
              <a:defRPr/>
            </a:pPr>
            <a:endParaRPr lang="en-US" b="1" dirty="0" smtClean="0"/>
          </a:p>
        </p:txBody>
      </p:sp>
      <p:pic>
        <p:nvPicPr>
          <p:cNvPr id="54276" name="Picture 7" descr="S&amp;W_Table 13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5826" r="9305" b="46017"/>
          <a:stretch>
            <a:fillRect/>
          </a:stretch>
        </p:blipFill>
        <p:spPr bwMode="auto">
          <a:xfrm>
            <a:off x="1371600" y="1752600"/>
            <a:ext cx="5991225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TextBox 1"/>
          <p:cNvSpPr txBox="1">
            <a:spLocks noChangeArrowheads="1"/>
          </p:cNvSpPr>
          <p:nvPr/>
        </p:nvSpPr>
        <p:spPr bwMode="auto">
          <a:xfrm>
            <a:off x="457200" y="6400800"/>
            <a:ext cx="1981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Sim &amp; Wright, 2002</a:t>
            </a:r>
          </a:p>
        </p:txBody>
      </p:sp>
      <p:sp>
        <p:nvSpPr>
          <p:cNvPr id="54279" name="Slide Number Placeholder 5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Statistical Analysis Selection</a:t>
            </a:r>
          </a:p>
        </p:txBody>
      </p:sp>
      <p:sp>
        <p:nvSpPr>
          <p:cNvPr id="56323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Selecting statistical analysis method – </a:t>
            </a:r>
          </a:p>
          <a:p>
            <a:pPr lvl="1">
              <a:spcBef>
                <a:spcPct val="0"/>
              </a:spcBef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  <a:sym typeface="Wingdings" panose="05000000000000000000" pitchFamily="2" charset="2"/>
              </a:rPr>
              <a:t>RH/RQ – difference or association?</a:t>
            </a:r>
          </a:p>
          <a:p>
            <a:pPr lvl="2">
              <a:spcBef>
                <a:spcPct val="0"/>
              </a:spcBef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  <a:sym typeface="Wingdings" panose="05000000000000000000" pitchFamily="2" charset="2"/>
              </a:rPr>
              <a:t>If IV has 2 – 4 levels – recommend difference approach</a:t>
            </a:r>
          </a:p>
          <a:p>
            <a:pPr lvl="2">
              <a:spcBef>
                <a:spcPct val="0"/>
              </a:spcBef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  <a:sym typeface="Wingdings" panose="05000000000000000000" pitchFamily="2" charset="2"/>
              </a:rPr>
              <a:t>If IV has 5 or more ordered levels – recommend associational approach</a:t>
            </a:r>
          </a:p>
          <a:p>
            <a:pPr lvl="2">
              <a:spcBef>
                <a:spcPct val="0"/>
              </a:spcBef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  <a:sym typeface="Wingdings" panose="05000000000000000000" pitchFamily="2" charset="2"/>
              </a:rPr>
              <a:t>If IV has 5 or more nominal (unordered) levels – usually difference approach</a:t>
            </a:r>
          </a:p>
          <a:p>
            <a:pPr lvl="1">
              <a:spcBef>
                <a:spcPct val="0"/>
              </a:spcBef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  <a:sym typeface="Wingdings" panose="05000000000000000000" pitchFamily="2" charset="2"/>
              </a:rPr>
              <a:t>How many IVs?</a:t>
            </a:r>
          </a:p>
          <a:p>
            <a:pPr lvl="2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	</a:t>
            </a:r>
          </a:p>
          <a:p>
            <a:pPr lvl="1">
              <a:spcBef>
                <a:spcPct val="0"/>
              </a:spcBef>
            </a:pPr>
            <a:endParaRPr lang="en-US" altLang="en-US" b="1" smtClean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lvl="1"/>
            <a:endParaRPr lang="en-US" altLang="en-US" b="1" smtClean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	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56325" name="Slide Number Placeholder 5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Statistical Analysis Selection</a:t>
            </a:r>
          </a:p>
        </p:txBody>
      </p:sp>
      <p:sp>
        <p:nvSpPr>
          <p:cNvPr id="409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marL="914400" lvl="2" indent="0">
              <a:spcBef>
                <a:spcPts val="0"/>
              </a:spcBef>
              <a:buFont typeface="Arial" charset="0"/>
              <a:buNone/>
              <a:defRPr/>
            </a:pPr>
            <a:endParaRPr lang="en-US" b="1" dirty="0" smtClean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Font typeface="Arial" charset="0"/>
              <a:buChar char="–"/>
              <a:defRPr/>
            </a:pPr>
            <a:endParaRPr lang="en-US" b="1" dirty="0" smtClean="0">
              <a:solidFill>
                <a:prstClr val="black"/>
              </a:solidFill>
            </a:endParaRPr>
          </a:p>
          <a:p>
            <a:pPr marL="457200" lvl="1" indent="0">
              <a:buFont typeface="Arial" charset="0"/>
              <a:buNone/>
              <a:defRPr/>
            </a:pPr>
            <a:endParaRPr lang="en-US" b="1" dirty="0" smtClean="0">
              <a:solidFill>
                <a:prstClr val="black"/>
              </a:solidFill>
            </a:endParaRPr>
          </a:p>
          <a:p>
            <a:pPr marL="457200" lvl="1" indent="0">
              <a:buFont typeface="Arial" charset="0"/>
              <a:buNone/>
              <a:defRPr/>
            </a:pPr>
            <a:r>
              <a:rPr lang="en-US" b="1" dirty="0" smtClean="0">
                <a:solidFill>
                  <a:prstClr val="black"/>
                </a:solidFill>
              </a:rPr>
              <a:t>	</a:t>
            </a:r>
            <a:endParaRPr lang="en-US" b="1" dirty="0">
              <a:solidFill>
                <a:prstClr val="black"/>
              </a:solidFill>
            </a:endParaRPr>
          </a:p>
          <a:p>
            <a:pPr marL="457200" lvl="1" indent="0">
              <a:buFont typeface="Arial" charset="0"/>
              <a:buNone/>
              <a:defRPr/>
            </a:pPr>
            <a:endParaRPr lang="en-US" b="1" dirty="0" smtClean="0"/>
          </a:p>
        </p:txBody>
      </p:sp>
      <p:pic>
        <p:nvPicPr>
          <p:cNvPr id="2970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196975"/>
            <a:ext cx="7412038" cy="492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8374" name="Slide Number Placeholder 5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Statistical Analysis Selection</a:t>
            </a:r>
          </a:p>
        </p:txBody>
      </p:sp>
      <p:sp>
        <p:nvSpPr>
          <p:cNvPr id="604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  <a:sym typeface="Wingdings" panose="05000000000000000000" pitchFamily="2" charset="2"/>
              </a:rPr>
              <a:t>Fig 19.3 – Basic Difference</a:t>
            </a:r>
          </a:p>
          <a:p>
            <a:pPr marL="914400" lvl="2" indent="0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b="1" smtClean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lvl="1">
              <a:spcBef>
                <a:spcPct val="0"/>
              </a:spcBef>
            </a:pPr>
            <a:endParaRPr lang="en-US" altLang="en-US" b="1" smtClean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lvl="1">
              <a:buFont typeface="Arial" panose="020B0604020202020204" pitchFamily="34" charset="0"/>
              <a:buNone/>
            </a:pPr>
            <a:endParaRPr lang="en-US" altLang="en-US" b="1" smtClean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	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1600200"/>
            <a:ext cx="5562600" cy="477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0422" name="Slide Number Placeholder 5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Statistical Analysis Selection</a:t>
            </a:r>
          </a:p>
        </p:txBody>
      </p:sp>
      <p:sp>
        <p:nvSpPr>
          <p:cNvPr id="62467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  <a:sym typeface="Wingdings" panose="05000000000000000000" pitchFamily="2" charset="2"/>
              </a:rPr>
              <a:t>Fig 19.4 – Basic Associational</a:t>
            </a:r>
          </a:p>
          <a:p>
            <a:pPr marL="914400" lvl="2" indent="0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b="1" smtClean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lvl="1">
              <a:spcBef>
                <a:spcPct val="0"/>
              </a:spcBef>
            </a:pPr>
            <a:endParaRPr lang="en-US" altLang="en-US" b="1" smtClean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lvl="1">
              <a:buFont typeface="Arial" panose="020B0604020202020204" pitchFamily="34" charset="0"/>
              <a:buNone/>
            </a:pPr>
            <a:endParaRPr lang="en-US" altLang="en-US" b="1" smtClean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	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905000"/>
            <a:ext cx="6754813" cy="432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2470" name="Slide Number Placeholder 5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Data Analysis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Design Classification – 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Between-Groups Designs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Each person “… is in </a:t>
            </a:r>
            <a:r>
              <a:rPr lang="en-US" altLang="en-US" b="1" i="1" smtClean="0">
                <a:ea typeface="ＭＳ Ｐゴシック" panose="020B0600070205080204" pitchFamily="34" charset="-128"/>
              </a:rPr>
              <a:t>one and only one </a:t>
            </a:r>
            <a:r>
              <a:rPr lang="en-US" altLang="en-US" b="1" smtClean="0">
                <a:ea typeface="ＭＳ Ｐゴシック" panose="020B0600070205080204" pitchFamily="34" charset="-128"/>
              </a:rPr>
              <a:t>condition or group.”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Within-Subjects (Repeated Measures) Designs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Each person “… </a:t>
            </a:r>
            <a:r>
              <a:rPr lang="en-US" altLang="en-US" b="1" i="1" smtClean="0">
                <a:ea typeface="ＭＳ Ｐゴシック" panose="020B0600070205080204" pitchFamily="34" charset="-128"/>
              </a:rPr>
              <a:t>receives or experiences all of the conditions</a:t>
            </a:r>
            <a:r>
              <a:rPr lang="en-US" altLang="en-US" b="1" smtClean="0">
                <a:ea typeface="ＭＳ Ｐゴシック" panose="020B0600070205080204" pitchFamily="34" charset="-128"/>
              </a:rPr>
              <a:t> or levels of the independent variable …”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Reason to use and not use Within-Subjects design?</a:t>
            </a:r>
          </a:p>
        </p:txBody>
      </p:sp>
      <p:sp>
        <p:nvSpPr>
          <p:cNvPr id="9221" name="Slide Number Placeholder 5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Statistical Analysis Selection</a:t>
            </a:r>
          </a:p>
        </p:txBody>
      </p:sp>
      <p:sp>
        <p:nvSpPr>
          <p:cNvPr id="64515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  <a:sym typeface="Wingdings" panose="05000000000000000000" pitchFamily="2" charset="2"/>
              </a:rPr>
              <a:t>Fig 19.5 – Complex Difference</a:t>
            </a:r>
          </a:p>
          <a:p>
            <a:pPr marL="914400" lvl="2" indent="0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b="1" smtClean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lvl="1">
              <a:spcBef>
                <a:spcPct val="0"/>
              </a:spcBef>
            </a:pPr>
            <a:endParaRPr lang="en-US" altLang="en-US" b="1" smtClean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lvl="1">
              <a:buFont typeface="Arial" panose="020B0604020202020204" pitchFamily="34" charset="0"/>
              <a:buNone/>
            </a:pPr>
            <a:endParaRPr lang="en-US" altLang="en-US" b="1" smtClean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	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pic>
        <p:nvPicPr>
          <p:cNvPr id="3277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752600"/>
            <a:ext cx="6724650" cy="427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4518" name="Slide Number Placeholder 5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Statistical Analysis Selection</a:t>
            </a:r>
          </a:p>
        </p:txBody>
      </p:sp>
      <p:sp>
        <p:nvSpPr>
          <p:cNvPr id="66563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  <a:sym typeface="Wingdings" panose="05000000000000000000" pitchFamily="2" charset="2"/>
              </a:rPr>
              <a:t>Fig 19.6 – Complex Associational</a:t>
            </a:r>
          </a:p>
          <a:p>
            <a:pPr marL="914400" lvl="2" indent="0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b="1" smtClean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lvl="1">
              <a:spcBef>
                <a:spcPct val="0"/>
              </a:spcBef>
            </a:pPr>
            <a:endParaRPr lang="en-US" altLang="en-US" b="1" smtClean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lvl="1">
              <a:buFont typeface="Arial" panose="020B0604020202020204" pitchFamily="34" charset="0"/>
              <a:buNone/>
            </a:pPr>
            <a:endParaRPr lang="en-US" altLang="en-US" b="1" smtClean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	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pic>
        <p:nvPicPr>
          <p:cNvPr id="3379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4425" y="1905000"/>
            <a:ext cx="6913563" cy="340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6566" name="Slide Number Placeholder 5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Data Analysis</a:t>
            </a:r>
          </a:p>
        </p:txBody>
      </p:sp>
      <p:sp>
        <p:nvSpPr>
          <p:cNvPr id="7065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What do you need to accomplish with your data analysis?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Quality check of data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Description of sample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Test of hypotheses/research questions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Additional exploratory analyses</a:t>
            </a:r>
          </a:p>
        </p:txBody>
      </p:sp>
      <p:sp>
        <p:nvSpPr>
          <p:cNvPr id="70660" name="Slide Number Placeholder 4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1C24364-DEB2-4BA6-968A-AE26EBA9E5F4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0661" name="Footer Placeholder 5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Data Analysis</a:t>
            </a:r>
          </a:p>
        </p:txBody>
      </p:sp>
      <p:sp>
        <p:nvSpPr>
          <p:cNvPr id="72707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altLang="en-US" b="1" dirty="0" smtClean="0">
                <a:ea typeface="ＭＳ Ｐゴシック" panose="020B0600070205080204" pitchFamily="34" charset="-128"/>
              </a:rPr>
              <a:t>Quality check of data</a:t>
            </a:r>
          </a:p>
          <a:p>
            <a:pPr lvl="1"/>
            <a:r>
              <a:rPr lang="en-US" altLang="en-US" b="1" dirty="0" smtClean="0">
                <a:ea typeface="ＭＳ Ｐゴシック" panose="020B0600070205080204" pitchFamily="34" charset="-128"/>
              </a:rPr>
              <a:t>Completeness of data collection</a:t>
            </a:r>
          </a:p>
          <a:p>
            <a:pPr lvl="1"/>
            <a:r>
              <a:rPr lang="en-US" altLang="en-US" b="1" dirty="0" smtClean="0">
                <a:ea typeface="ＭＳ Ｐゴシック" panose="020B0600070205080204" pitchFamily="34" charset="-128"/>
              </a:rPr>
              <a:t>Review for responses that are ambiguous, out of range, </a:t>
            </a:r>
            <a:r>
              <a:rPr lang="en-US" altLang="en-US" b="1" dirty="0" err="1" smtClean="0">
                <a:ea typeface="ＭＳ Ｐゴシック" panose="020B0600070205080204" pitchFamily="34" charset="-128"/>
              </a:rPr>
              <a:t>etc</a:t>
            </a:r>
            <a:endParaRPr lang="en-US" altLang="en-US" b="1" dirty="0" smtClean="0">
              <a:ea typeface="ＭＳ Ｐゴシック" panose="020B0600070205080204" pitchFamily="34" charset="-128"/>
            </a:endParaRPr>
          </a:p>
          <a:p>
            <a:pPr lvl="1"/>
            <a:r>
              <a:rPr lang="ja-JP" altLang="en-US" b="1" dirty="0" smtClean="0">
                <a:ea typeface="ＭＳ Ｐゴシック" panose="020B0600070205080204" pitchFamily="34" charset="-128"/>
              </a:rPr>
              <a:t>“</a:t>
            </a:r>
            <a:r>
              <a:rPr lang="en-US" altLang="ja-JP" b="1" dirty="0" smtClean="0">
                <a:ea typeface="ＭＳ Ｐゴシック" panose="020B0600070205080204" pitchFamily="34" charset="-128"/>
              </a:rPr>
              <a:t>Edit</a:t>
            </a:r>
            <a:r>
              <a:rPr lang="ja-JP" altLang="en-US" b="1" dirty="0" smtClean="0">
                <a:ea typeface="ＭＳ Ｐゴシック" panose="020B0600070205080204" pitchFamily="34" charset="-128"/>
              </a:rPr>
              <a:t>”</a:t>
            </a:r>
            <a:r>
              <a:rPr lang="en-US" altLang="ja-JP" b="1" dirty="0" smtClean="0">
                <a:ea typeface="ＭＳ Ｐゴシック" panose="020B0600070205080204" pitchFamily="34" charset="-128"/>
              </a:rPr>
              <a:t> responses as needed</a:t>
            </a:r>
          </a:p>
          <a:p>
            <a:pPr lvl="1"/>
            <a:r>
              <a:rPr lang="en-US" altLang="en-US" b="1" dirty="0" smtClean="0">
                <a:ea typeface="ＭＳ Ｐゴシック" panose="020B0600070205080204" pitchFamily="34" charset="-128"/>
              </a:rPr>
              <a:t>Check response frequencies</a:t>
            </a:r>
          </a:p>
          <a:p>
            <a:pPr lvl="2"/>
            <a:r>
              <a:rPr lang="en-US" altLang="en-US" b="1" dirty="0" smtClean="0">
                <a:ea typeface="ＭＳ Ｐゴシック" panose="020B0600070205080204" pitchFamily="34" charset="-128"/>
              </a:rPr>
              <a:t>Discover need for recoding</a:t>
            </a:r>
          </a:p>
          <a:p>
            <a:pPr lvl="2"/>
            <a:r>
              <a:rPr lang="en-US" altLang="en-US" b="1" dirty="0" smtClean="0">
                <a:ea typeface="ＭＳ Ｐゴシック" panose="020B0600070205080204" pitchFamily="34" charset="-128"/>
              </a:rPr>
              <a:t>Scale of measurement</a:t>
            </a:r>
          </a:p>
          <a:p>
            <a:pPr lvl="1"/>
            <a:r>
              <a:rPr lang="en-US" altLang="en-US" b="1" dirty="0" smtClean="0">
                <a:ea typeface="ＭＳ Ｐゴシック" panose="020B0600070205080204" pitchFamily="34" charset="-128"/>
              </a:rPr>
              <a:t>Check subscale coding and scores</a:t>
            </a:r>
          </a:p>
          <a:p>
            <a:pPr lvl="2"/>
            <a:r>
              <a:rPr lang="en-US" altLang="en-US" b="1" dirty="0" smtClean="0">
                <a:ea typeface="ＭＳ Ｐゴシック" panose="020B0600070205080204" pitchFamily="34" charset="-128"/>
              </a:rPr>
              <a:t>Check inter-item reliability</a:t>
            </a:r>
          </a:p>
        </p:txBody>
      </p:sp>
      <p:sp>
        <p:nvSpPr>
          <p:cNvPr id="72708" name="Slide Number Placeholder 4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5771DE3-15F8-4DA8-A9EC-196BFA580B49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2709" name="Footer Placeholder 5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Data Analysis</a:t>
            </a:r>
          </a:p>
        </p:txBody>
      </p:sp>
      <p:sp>
        <p:nvSpPr>
          <p:cNvPr id="7475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sz="2400" b="1" smtClean="0">
                <a:ea typeface="ＭＳ Ｐゴシック" panose="020B0600070205080204" pitchFamily="34" charset="-128"/>
              </a:rPr>
              <a:t>Predicting an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400" b="1" smtClean="0">
                <a:ea typeface="ＭＳ Ｐゴシック" panose="020B0600070205080204" pitchFamily="34" charset="-128"/>
              </a:rPr>
              <a:t>outcome measure </a:t>
            </a:r>
          </a:p>
        </p:txBody>
      </p:sp>
      <p:sp>
        <p:nvSpPr>
          <p:cNvPr id="74756" name="Slide Number Placeholder 4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D03FF89-047A-4045-ADD3-2AB51538675F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4757" name="Footer Placeholder 5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74758" name="Picture 2" descr="P&amp;W_Fig 24-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3" t="7791" r="22531" b="10983"/>
          <a:stretch>
            <a:fillRect/>
          </a:stretch>
        </p:blipFill>
        <p:spPr bwMode="auto">
          <a:xfrm>
            <a:off x="3810000" y="1143000"/>
            <a:ext cx="3886200" cy="521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9" name="TextBox 1"/>
          <p:cNvSpPr txBox="1">
            <a:spLocks noChangeArrowheads="1"/>
          </p:cNvSpPr>
          <p:nvPr/>
        </p:nvSpPr>
        <p:spPr bwMode="auto">
          <a:xfrm>
            <a:off x="484188" y="6249988"/>
            <a:ext cx="18716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Portney &amp; Watkins, 2009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Data Analysis</a:t>
            </a:r>
          </a:p>
        </p:txBody>
      </p:sp>
      <p:sp>
        <p:nvSpPr>
          <p:cNvPr id="76803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altLang="en-US" sz="2400" b="1" smtClean="0">
                <a:ea typeface="ＭＳ Ｐゴシック" panose="020B0600070205080204" pitchFamily="34" charset="-128"/>
              </a:rPr>
              <a:t>Correlations</a:t>
            </a:r>
          </a:p>
        </p:txBody>
      </p:sp>
      <p:sp>
        <p:nvSpPr>
          <p:cNvPr id="76804" name="Slide Number Placeholder 4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3B9610DB-A8FF-4714-8AFE-92FF7A60ACB6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6805" name="Footer Placeholder 5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76806" name="Picture 2" descr="P&amp;W_Fig 23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5" t="40689" r="22670" b="25383"/>
          <a:stretch>
            <a:fillRect/>
          </a:stretch>
        </p:blipFill>
        <p:spPr bwMode="auto">
          <a:xfrm>
            <a:off x="990600" y="1828800"/>
            <a:ext cx="7354888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7" name="TextBox 1"/>
          <p:cNvSpPr txBox="1">
            <a:spLocks noChangeArrowheads="1"/>
          </p:cNvSpPr>
          <p:nvPr/>
        </p:nvSpPr>
        <p:spPr bwMode="auto">
          <a:xfrm>
            <a:off x="423863" y="6481763"/>
            <a:ext cx="18716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Portney &amp; Watkins, 2009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Data Analysis</a:t>
            </a:r>
          </a:p>
        </p:txBody>
      </p:sp>
      <p:sp>
        <p:nvSpPr>
          <p:cNvPr id="78851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altLang="en-US" sz="2400" b="1" smtClean="0">
                <a:ea typeface="ＭＳ Ｐゴシック" panose="020B0600070205080204" pitchFamily="34" charset="-128"/>
              </a:rPr>
              <a:t>Handling missing data</a:t>
            </a:r>
          </a:p>
        </p:txBody>
      </p:sp>
      <p:sp>
        <p:nvSpPr>
          <p:cNvPr id="78852" name="Slide Number Placeholder 4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1E85974-E782-4926-9543-6161C7E5E795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8853" name="Footer Placeholder 5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78854" name="Picture 7" descr="S&amp;W_Table 18-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3" t="6831" r="7222" b="50615"/>
          <a:stretch>
            <a:fillRect/>
          </a:stretch>
        </p:blipFill>
        <p:spPr bwMode="auto">
          <a:xfrm>
            <a:off x="1295400" y="1752600"/>
            <a:ext cx="661352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5" name="TextBox 1"/>
          <p:cNvSpPr txBox="1">
            <a:spLocks noChangeArrowheads="1"/>
          </p:cNvSpPr>
          <p:nvPr/>
        </p:nvSpPr>
        <p:spPr bwMode="auto">
          <a:xfrm>
            <a:off x="457200" y="6400800"/>
            <a:ext cx="1752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Sim &amp; Wright, 2002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Data Analysis</a:t>
            </a:r>
          </a:p>
        </p:txBody>
      </p:sp>
      <p:sp>
        <p:nvSpPr>
          <p:cNvPr id="8089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Description of sample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Usually the first table in a manuscript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What is relevant to be included?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How should it be represented?</a:t>
            </a:r>
          </a:p>
        </p:txBody>
      </p:sp>
      <p:sp>
        <p:nvSpPr>
          <p:cNvPr id="80900" name="Slide Number Placeholder 4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3AB6F906-2442-41C8-B87D-010C9C49B209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0901" name="Footer Placeholder 5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Data Analysis</a:t>
            </a:r>
          </a:p>
        </p:txBody>
      </p:sp>
      <p:sp>
        <p:nvSpPr>
          <p:cNvPr id="82947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altLang="en-US" b="1" dirty="0" smtClean="0">
                <a:ea typeface="ＭＳ Ｐゴシック" panose="020B0600070205080204" pitchFamily="34" charset="-128"/>
              </a:rPr>
              <a:t>Test of hypotheses/research questions</a:t>
            </a:r>
          </a:p>
          <a:p>
            <a:pPr lvl="1"/>
            <a:r>
              <a:rPr lang="en-US" altLang="en-US" b="1" dirty="0" smtClean="0">
                <a:ea typeface="ＭＳ Ｐゴシック" panose="020B0600070205080204" pitchFamily="34" charset="-128"/>
              </a:rPr>
              <a:t>Testing relationships</a:t>
            </a:r>
          </a:p>
          <a:p>
            <a:pPr lvl="1"/>
            <a:r>
              <a:rPr lang="en-US" altLang="en-US" b="1" dirty="0" smtClean="0">
                <a:ea typeface="ＭＳ Ｐゴシック" panose="020B0600070205080204" pitchFamily="34" charset="-128"/>
              </a:rPr>
              <a:t>Comparing groups</a:t>
            </a:r>
          </a:p>
          <a:p>
            <a:pPr lvl="2"/>
            <a:r>
              <a:rPr lang="en-US" altLang="en-US" b="1" dirty="0" smtClean="0">
                <a:ea typeface="ＭＳ Ｐゴシック" panose="020B0600070205080204" pitchFamily="34" charset="-128"/>
              </a:rPr>
              <a:t>How many groups?</a:t>
            </a:r>
          </a:p>
          <a:p>
            <a:pPr lvl="2"/>
            <a:r>
              <a:rPr lang="en-US" altLang="en-US" b="1" dirty="0" smtClean="0">
                <a:ea typeface="ＭＳ Ｐゴシック" panose="020B0600070205080204" pitchFamily="34" charset="-128"/>
              </a:rPr>
              <a:t>What kind of outcome measure? </a:t>
            </a:r>
          </a:p>
          <a:p>
            <a:pPr lvl="1"/>
            <a:r>
              <a:rPr lang="en-US" altLang="en-US" b="1" dirty="0" smtClean="0">
                <a:ea typeface="ＭＳ Ｐゴシック" panose="020B0600070205080204" pitchFamily="34" charset="-128"/>
              </a:rPr>
              <a:t>Predicting an outcome measure</a:t>
            </a:r>
          </a:p>
          <a:p>
            <a:pPr lvl="1"/>
            <a:r>
              <a:rPr lang="en-US" altLang="en-US" b="1" dirty="0" smtClean="0">
                <a:ea typeface="ＭＳ Ｐゴシック" panose="020B0600070205080204" pitchFamily="34" charset="-128"/>
              </a:rPr>
              <a:t>Nonparametric tests for group comparisons</a:t>
            </a:r>
          </a:p>
          <a:p>
            <a:pPr lvl="1"/>
            <a:r>
              <a:rPr lang="en-US" altLang="en-US" b="1" dirty="0" smtClean="0">
                <a:ea typeface="ＭＳ Ｐゴシック" panose="020B0600070205080204" pitchFamily="34" charset="-128"/>
              </a:rPr>
              <a:t>Comparison of categorical variables</a:t>
            </a:r>
          </a:p>
        </p:txBody>
      </p:sp>
      <p:sp>
        <p:nvSpPr>
          <p:cNvPr id="82948" name="Slide Number Placeholder 4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E7E0E24-C853-4B3D-9050-58707EE59969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2949" name="Footer Placeholder 5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Data Analysis</a:t>
            </a:r>
          </a:p>
        </p:txBody>
      </p:sp>
      <p:sp>
        <p:nvSpPr>
          <p:cNvPr id="8499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Additional, exploratory analyses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What results to follow-up on and explore?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How to interpret these?</a:t>
            </a:r>
          </a:p>
        </p:txBody>
      </p:sp>
      <p:sp>
        <p:nvSpPr>
          <p:cNvPr id="84996" name="Slide Number Placeholder 4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14C8B3A-75BA-4B81-AD4B-D066E99D6611}" type="slidenum">
              <a:rPr lang="en-US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4997" name="Footer Placeholder 5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Data Analysis</a:t>
            </a:r>
          </a:p>
        </p:txBody>
      </p:sp>
      <p:sp>
        <p:nvSpPr>
          <p:cNvPr id="11267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Design Classification – 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Mixed Designs – 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At least 1 Between-Groups IV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At least 1 Within-Subjects IV</a:t>
            </a:r>
          </a:p>
          <a:p>
            <a:pPr lvl="2"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11269" name="Slide Number Placeholder 5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altLang="en-US" sz="4000" b="1" dirty="0" smtClean="0">
                <a:ea typeface="ＭＳ Ｐゴシック" panose="020B0600070205080204" pitchFamily="34" charset="-128"/>
              </a:rPr>
              <a:t>Assignment </a:t>
            </a:r>
            <a:r>
              <a:rPr lang="en-US" altLang="en-US" sz="4000" b="1" dirty="0" smtClean="0">
                <a:ea typeface="ＭＳ Ｐゴシック" panose="020B0600070205080204" pitchFamily="34" charset="-128"/>
              </a:rPr>
              <a:t>#10</a:t>
            </a:r>
            <a:endParaRPr lang="en-US" altLang="en-US" sz="4000" b="1" dirty="0" smtClean="0">
              <a:ea typeface="ＭＳ Ｐゴシック" panose="020B0600070205080204" pitchFamily="34" charset="-128"/>
            </a:endParaRPr>
          </a:p>
        </p:txBody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altLang="en-US" sz="2800" b="1" dirty="0" smtClean="0">
                <a:ea typeface="ＭＳ Ｐゴシック" panose="020B0600070205080204" pitchFamily="34" charset="-128"/>
              </a:rPr>
              <a:t>Expand the “outline” for your research proposal to include information on the data analysis that will be needed for your proposed study. In addition to a description of the steps that are planned for preliminary data review (e.g., check distribution of measures, check item reliability of scales), the outline should consist of a description of analyses that are planned to address each research hypothesis/question.</a:t>
            </a:r>
            <a:r>
              <a:rPr lang="en-US" altLang="en-US" b="1" dirty="0" smtClean="0"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8704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51CA335-35CA-4665-B348-7B923FC94E2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en-US" sz="1200" smtClean="0">
              <a:solidFill>
                <a:srgbClr val="898989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13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Data Analysis</a:t>
            </a:r>
          </a:p>
        </p:txBody>
      </p:sp>
      <p:sp>
        <p:nvSpPr>
          <p:cNvPr id="13315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Design Considerations – 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Number of IVs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Between-groups design?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Within-subjects design?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Mixed design?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Type of IVs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Active vs Attribute?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Between-groups vs Within-subjects?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Change over time</a:t>
            </a:r>
          </a:p>
          <a:p>
            <a:endParaRPr lang="en-US" altLang="en-US" b="1" smtClean="0">
              <a:ea typeface="ＭＳ Ｐゴシック" panose="020B0600070205080204" pitchFamily="34" charset="-128"/>
            </a:endParaRPr>
          </a:p>
          <a:p>
            <a:pPr lvl="2"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13317" name="Slide Number Placeholder 5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Data Analysis</a:t>
            </a:r>
          </a:p>
        </p:txBody>
      </p:sp>
      <p:sp>
        <p:nvSpPr>
          <p:cNvPr id="15363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Examples – 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One-Group Posttest-Only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NR	E:		X	O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Posttest-Only Nonequivalent Groups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NR	E:		X	O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NR	C:		~X	O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Pretest-Posttest Nonequivalent Comparison Group Design</a:t>
            </a:r>
          </a:p>
          <a:p>
            <a:pPr lvl="2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NR	E:	O1	X	O2</a:t>
            </a:r>
          </a:p>
          <a:p>
            <a:pPr lvl="2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NR	C:	O1	~X	O2</a:t>
            </a:r>
            <a:endParaRPr lang="en-US" altLang="en-US" b="1" smtClean="0">
              <a:ea typeface="ＭＳ Ｐゴシック" panose="020B0600070205080204" pitchFamily="34" charset="-128"/>
            </a:endParaRPr>
          </a:p>
          <a:p>
            <a:pPr lvl="2"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15365" name="Slide Number Placeholder 5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Data Analysis</a:t>
            </a:r>
          </a:p>
        </p:txBody>
      </p:sp>
      <p:sp>
        <p:nvSpPr>
          <p:cNvPr id="17411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Examples – </a:t>
            </a:r>
          </a:p>
          <a:p>
            <a:pPr lvl="1"/>
            <a:r>
              <a:rPr lang="en-US" altLang="en-US" b="1" smtClean="0">
                <a:ea typeface="ＭＳ Ｐゴシック" panose="020B0600070205080204" pitchFamily="34" charset="-128"/>
              </a:rPr>
              <a:t>Posttest-Only Control Group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R	E:	X	O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R	C:	X	O</a:t>
            </a:r>
          </a:p>
          <a:p>
            <a:pPr lvl="1"/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Pretest-Posttest Control Group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R	E:	O1	X	O2</a:t>
            </a:r>
          </a:p>
          <a:p>
            <a:pPr lvl="2"/>
            <a:r>
              <a:rPr lang="en-US" altLang="en-US" b="1" smtClean="0">
                <a:ea typeface="ＭＳ Ｐゴシック" panose="020B0600070205080204" pitchFamily="34" charset="-128"/>
              </a:rPr>
              <a:t>R	C:	O1	~X	O2</a:t>
            </a:r>
          </a:p>
          <a:p>
            <a:pPr lvl="1"/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17413" name="Slide Number Placeholder 5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Data Analysis</a:t>
            </a:r>
          </a:p>
        </p:txBody>
      </p:sp>
      <p:sp>
        <p:nvSpPr>
          <p:cNvPr id="1945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altLang="en-US" b="1" smtClean="0">
                <a:ea typeface="ＭＳ Ｐゴシック" panose="020B0600070205080204" pitchFamily="34" charset="-128"/>
              </a:rPr>
              <a:t>Examples – </a:t>
            </a:r>
          </a:p>
          <a:p>
            <a:pPr lvl="1">
              <a:spcBef>
                <a:spcPct val="0"/>
              </a:spcBef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Randomized Experimental Design with Matching</a:t>
            </a:r>
          </a:p>
          <a:p>
            <a:pPr lvl="2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M R		E:	X	O</a:t>
            </a:r>
          </a:p>
          <a:p>
            <a:pPr lvl="2">
              <a:spcBef>
                <a:spcPct val="0"/>
              </a:spcBef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M R		C:	~X	O</a:t>
            </a:r>
          </a:p>
          <a:p>
            <a:pPr lvl="1">
              <a:spcBef>
                <a:spcPct val="0"/>
              </a:spcBef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Randomized Experimental (Crossover) Design</a:t>
            </a:r>
          </a:p>
          <a:p>
            <a:pPr lvl="2">
              <a:spcBef>
                <a:spcPct val="0"/>
              </a:spcBef>
            </a:pPr>
            <a:r>
              <a:rPr lang="en-US" altLang="en-US" b="1" smtClean="0">
                <a:ea typeface="ＭＳ Ｐゴシック" panose="020B0600070205080204" pitchFamily="34" charset="-128"/>
              </a:rPr>
              <a:t>R	Order 1	X	O1	~X	O2</a:t>
            </a:r>
          </a:p>
          <a:p>
            <a:pPr lvl="2">
              <a:spcBef>
                <a:spcPct val="0"/>
              </a:spcBef>
            </a:pPr>
            <a:r>
              <a:rPr lang="en-US" altLang="en-US" b="1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R	Order 2	~X	O1	X	O2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b="1" smtClean="0">
              <a:ea typeface="ＭＳ Ｐゴシック" panose="020B0600070205080204" pitchFamily="34" charset="-128"/>
            </a:endParaRPr>
          </a:p>
        </p:txBody>
      </p:sp>
      <p:sp>
        <p:nvSpPr>
          <p:cNvPr id="19461" name="Slide Number Placeholder 5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smtClean="0">
                <a:ea typeface="ＭＳ Ｐゴシック" panose="020B0600070205080204" pitchFamily="34" charset="-128"/>
              </a:rPr>
              <a:t>Data Analysis</a:t>
            </a:r>
          </a:p>
        </p:txBody>
      </p:sp>
      <p:sp>
        <p:nvSpPr>
          <p:cNvPr id="409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n-US" b="1" dirty="0" smtClean="0"/>
              <a:t>Diagramming Designs / Data Layout</a:t>
            </a:r>
          </a:p>
          <a:p>
            <a:pPr>
              <a:buFont typeface="Arial" charset="0"/>
              <a:buChar char="•"/>
              <a:defRPr/>
            </a:pPr>
            <a:r>
              <a:rPr lang="en-US" b="1" dirty="0" smtClean="0">
                <a:solidFill>
                  <a:prstClr val="black"/>
                </a:solidFill>
              </a:rPr>
              <a:t>Between Groups Designs - example</a:t>
            </a:r>
          </a:p>
          <a:p>
            <a:pPr lvl="1">
              <a:buFont typeface="Arial" charset="0"/>
              <a:buChar char="–"/>
              <a:defRPr/>
            </a:pPr>
            <a:r>
              <a:rPr lang="en-US" b="1" dirty="0" smtClean="0">
                <a:solidFill>
                  <a:prstClr val="black"/>
                </a:solidFill>
              </a:rPr>
              <a:t>Control	Female	O</a:t>
            </a:r>
          </a:p>
          <a:p>
            <a:pPr lvl="1">
              <a:buFont typeface="Arial" charset="0"/>
              <a:buChar char="–"/>
              <a:defRPr/>
            </a:pPr>
            <a:r>
              <a:rPr lang="en-US" b="1" dirty="0" smtClean="0">
                <a:solidFill>
                  <a:prstClr val="black"/>
                </a:solidFill>
              </a:rPr>
              <a:t>Control	Male		O</a:t>
            </a:r>
          </a:p>
          <a:p>
            <a:pPr lvl="1">
              <a:buFont typeface="Arial" charset="0"/>
              <a:buChar char="–"/>
              <a:defRPr/>
            </a:pPr>
            <a:r>
              <a:rPr lang="en-US" b="1" dirty="0" smtClean="0">
                <a:solidFill>
                  <a:prstClr val="black"/>
                </a:solidFill>
              </a:rPr>
              <a:t>Treatment	Female	O</a:t>
            </a:r>
          </a:p>
          <a:p>
            <a:pPr lvl="1">
              <a:buFont typeface="Arial" charset="0"/>
              <a:buChar char="–"/>
              <a:defRPr/>
            </a:pPr>
            <a:r>
              <a:rPr lang="en-US" b="1" dirty="0" smtClean="0">
                <a:solidFill>
                  <a:prstClr val="black"/>
                </a:solidFill>
              </a:rPr>
              <a:t>Treatment	Male		O</a:t>
            </a:r>
          </a:p>
          <a:p>
            <a:pPr marL="457200" lvl="1" indent="0">
              <a:buFont typeface="Arial" charset="0"/>
              <a:buNone/>
              <a:defRPr/>
            </a:pPr>
            <a:endParaRPr lang="en-US" b="1" dirty="0">
              <a:solidFill>
                <a:prstClr val="black"/>
              </a:solidFill>
            </a:endParaRPr>
          </a:p>
          <a:p>
            <a:pPr marL="457200" lvl="1" indent="0">
              <a:buFont typeface="Arial" charset="0"/>
              <a:buNone/>
              <a:defRPr/>
            </a:pPr>
            <a:endParaRPr lang="en-US" b="1" dirty="0" smtClean="0"/>
          </a:p>
        </p:txBody>
      </p:sp>
      <p:sp>
        <p:nvSpPr>
          <p:cNvPr id="21509" name="Slide Number Placeholder 5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898989"/>
                </a:solidFill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5052</TotalTime>
  <Words>1128</Words>
  <Application>Microsoft Office PowerPoint</Application>
  <PresentationFormat>On-screen Show (4:3)</PresentationFormat>
  <Paragraphs>367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ＭＳ Ｐゴシック</vt:lpstr>
      <vt:lpstr>Arial</vt:lpstr>
      <vt:lpstr>Calibri</vt:lpstr>
      <vt:lpstr>Wingdings</vt:lpstr>
      <vt:lpstr>Office Theme</vt:lpstr>
      <vt:lpstr>MEDB 5510 Clinical Research Methods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Statistical Analysis Selection</vt:lpstr>
      <vt:lpstr>Statistical Analysis Selection</vt:lpstr>
      <vt:lpstr>Statistical Analysis Selection</vt:lpstr>
      <vt:lpstr>Statistical Analysis Selection</vt:lpstr>
      <vt:lpstr>Statistical Analysis Selection</vt:lpstr>
      <vt:lpstr>Statistical Analysis Selection</vt:lpstr>
      <vt:lpstr>Statistical Analysis Selection</vt:lpstr>
      <vt:lpstr>Statistical Analysis Selection</vt:lpstr>
      <vt:lpstr>Statistical Analysis Selection</vt:lpstr>
      <vt:lpstr>Statistical Analysis Selection</vt:lpstr>
      <vt:lpstr>Statistical Analysis Selection</vt:lpstr>
      <vt:lpstr>Statistical Analysis Selection</vt:lpstr>
      <vt:lpstr>Statistical Analysis Selection</vt:lpstr>
      <vt:lpstr>Statistical Analysis Selection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Assignment #10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NIH Forms and Required Grant Writing Style</dc:title>
  <dc:creator>gerkovichm</dc:creator>
  <cp:lastModifiedBy>Gerkovich, Mary M.</cp:lastModifiedBy>
  <cp:revision>244</cp:revision>
  <dcterms:created xsi:type="dcterms:W3CDTF">2009-06-29T18:04:53Z</dcterms:created>
  <dcterms:modified xsi:type="dcterms:W3CDTF">2018-01-17T17:24:00Z</dcterms:modified>
</cp:coreProperties>
</file>